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5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D28"/>
    <a:srgbClr val="FFCC00"/>
    <a:srgbClr val="D9D9D9"/>
    <a:srgbClr val="FEFDE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plotArea>
      <c:layout>
        <c:manualLayout>
          <c:layoutTarget val="inner"/>
          <c:xMode val="edge"/>
          <c:yMode val="edge"/>
          <c:x val="0.21046095700221074"/>
          <c:y val="0.22951612610856251"/>
          <c:w val="0.44039177270901547"/>
          <c:h val="0.868261655446619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детей</c:v>
                </c:pt>
              </c:strCache>
            </c:strRef>
          </c:tx>
          <c:explosion val="2"/>
          <c:dPt>
            <c:idx val="0"/>
            <c:spPr>
              <a:gradFill rotWithShape="1">
                <a:gsLst>
                  <a:gs pos="0">
                    <a:schemeClr val="accent4">
                      <a:tint val="65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tint val="65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tint val="65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B8E-47C7-ACD0-7084E5909F81}"/>
              </c:ext>
            </c:extLst>
          </c:dPt>
          <c:dPt>
            <c:idx val="1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B8E-47C7-ACD0-7084E5909F81}"/>
              </c:ext>
            </c:extLst>
          </c:dPt>
          <c:dPt>
            <c:idx val="2"/>
            <c:spPr>
              <a:gradFill rotWithShape="1">
                <a:gsLst>
                  <a:gs pos="0">
                    <a:schemeClr val="accent4">
                      <a:shade val="65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hade val="65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shade val="65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B8E-47C7-ACD0-7084E5909F81}"/>
              </c:ext>
            </c:extLst>
          </c:dPt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Легкая умственная отсталость</c:v>
                </c:pt>
                <c:pt idx="1">
                  <c:v>Умеренная умственная отсталость</c:v>
                </c:pt>
                <c:pt idx="2">
                  <c:v>Тяжелая и глубокая умственная отсталость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0.37000000000000016</c:v>
                </c:pt>
                <c:pt idx="2">
                  <c:v>7.0000000000000034E-2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B8E-47C7-ACD0-7084E5909F81}"/>
            </c:ext>
          </c:extLst>
        </c:ser>
        <c:dLbls>
          <c:showCatName val="1"/>
        </c:dLbls>
        <c:firstSliceAng val="160"/>
        <c:holeSize val="69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2000" b="1" i="0" u="none" strike="noStrike" kern="1200" cap="all" spc="5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Bahnschrift" panose="020B0502040204020203" pitchFamily="34" charset="0"/>
              </a:rPr>
              <a:t>ИНВАЛИДНОСТЬ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Bahnschrift" panose="020B0502040204020203" pitchFamily="34" charset="0"/>
            </a:endParaRPr>
          </a:p>
        </c:rich>
      </c:tx>
      <c:layout>
        <c:manualLayout>
          <c:xMode val="edge"/>
          <c:yMode val="edge"/>
          <c:x val="0.19545308291552554"/>
          <c:y val="0.1226504097384237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9868669106210424"/>
          <c:y val="0.22620729797687816"/>
          <c:w val="0.68189356341593144"/>
          <c:h val="0.6741603975696887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Инвалидность</c:v>
                </c:pt>
              </c:strCache>
            </c:strRef>
          </c:tx>
          <c:spPr>
            <a:effectLst>
              <a:outerShdw blurRad="50800" dist="38100" dir="2700000" sx="110000" sy="110000" algn="tl" rotWithShape="0">
                <a:prstClr val="black">
                  <a:alpha val="0"/>
                </a:prstClr>
              </a:outerShdw>
            </a:effectLst>
          </c:spPr>
          <c:dPt>
            <c:idx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2700000" sx="110000" sy="110000" algn="tl" rotWithShape="0">
                  <a:srgbClr val="FFC000">
                    <a:alpha val="0"/>
                  </a:srgbClr>
                </a:outerShdw>
              </a:effectLst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E95-436F-89BE-0C45736DBF6F}"/>
              </c:ext>
            </c:extLst>
          </c:dPt>
          <c:dPt>
            <c:idx val="1"/>
            <c:spPr>
              <a:noFill/>
              <a:ln>
                <a:noFill/>
              </a:ln>
              <a:effectLst>
                <a:outerShdw blurRad="50800" dist="38100" dir="2700000" sx="110000" sy="110000" algn="tl" rotWithShape="0">
                  <a:prstClr val="black">
                    <a:alpha val="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E95-436F-89BE-0C45736DBF6F}"/>
              </c:ext>
            </c:extLst>
          </c:dPt>
          <c:dLbls>
            <c:delete val="1"/>
          </c:dLbls>
          <c:cat>
            <c:strRef>
              <c:f>Лист1!$A$2:$A$3</c:f>
              <c:strCache>
                <c:ptCount val="2"/>
                <c:pt idx="0">
                  <c:v>Установлена</c:v>
                </c:pt>
                <c:pt idx="1">
                  <c:v>Не установлена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74</c:v>
                </c:pt>
                <c:pt idx="1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E95-436F-89BE-0C45736DBF6F}"/>
            </c:ext>
          </c:extLst>
        </c:ser>
        <c:dLbls>
          <c:showPercent val="1"/>
        </c:dLbls>
        <c:firstSliceAng val="33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>
      <a:outerShdw blurRad="50800" dist="50800" dir="5400000" algn="ctr" rotWithShape="0">
        <a:srgbClr val="000000">
          <a:alpha val="0"/>
        </a:srgbClr>
      </a:outerShdw>
    </a:effectLst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Учитель-дефектолог</c:v>
                </c:pt>
              </c:strCache>
            </c:strRef>
          </c:tx>
          <c:spPr>
            <a:solidFill>
              <a:srgbClr val="FCBD28"/>
            </a:solidFill>
            <a:ln>
              <a:noFill/>
            </a:ln>
            <a:effectLst/>
          </c:spPr>
          <c:cat>
            <c:strRef>
              <c:f>Лист1!$A$2:$A$3</c:f>
              <c:strCache>
                <c:ptCount val="2"/>
                <c:pt idx="0">
                  <c:v>Рекомендовано ПМПК</c:v>
                </c:pt>
                <c:pt idx="1">
                  <c:v>Зачислено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33</c:v>
                </c:pt>
                <c:pt idx="1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49-4B9D-8426-BE90BD46689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Учитель-логопед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strRef>
              <c:f>Лист1!$A$2:$A$3</c:f>
              <c:strCache>
                <c:ptCount val="2"/>
                <c:pt idx="0">
                  <c:v>Рекомендовано ПМПК</c:v>
                </c:pt>
                <c:pt idx="1">
                  <c:v>Зачислено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20</c:v>
                </c:pt>
                <c:pt idx="1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49-4B9D-8426-BE90BD46689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Педагог-психолог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Лист1!$A$2:$A$3</c:f>
              <c:strCache>
                <c:ptCount val="2"/>
                <c:pt idx="0">
                  <c:v>Рекомендовано ПМПК</c:v>
                </c:pt>
                <c:pt idx="1">
                  <c:v>Зачислено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21</c:v>
                </c:pt>
                <c:pt idx="1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D49-4B9D-8426-BE90BD46689C}"/>
            </c:ext>
          </c:extLst>
        </c:ser>
        <c:gapWidth val="219"/>
        <c:overlap val="-27"/>
        <c:axId val="145909248"/>
        <c:axId val="145910784"/>
      </c:barChart>
      <c:catAx>
        <c:axId val="1459092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5910784"/>
        <c:crosses val="autoZero"/>
        <c:auto val="1"/>
        <c:lblAlgn val="ctr"/>
        <c:lblOffset val="100"/>
      </c:catAx>
      <c:valAx>
        <c:axId val="1459107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5909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0.51098</cdr:x>
      <cdr:y>0.44952</cdr:y>
    </cdr:from>
    <cdr:to>
      <cdr:x>0.58035</cdr:x>
      <cdr:y>0.5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4393096" y="2492634"/>
          <a:ext cx="596348" cy="27990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0.2355</cdr:x>
      <cdr:y>0.65538</cdr:y>
    </cdr:from>
    <cdr:to>
      <cdr:x>0.30833</cdr:x>
      <cdr:y>0.71811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24695" y="3634113"/>
          <a:ext cx="626165" cy="347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63 </a:t>
          </a:r>
          <a:endParaRPr lang="ru-RU"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0.4815</cdr:x>
      <cdr:y>0.66394</cdr:y>
    </cdr:from>
    <cdr:to>
      <cdr:x>0.52091</cdr:x>
      <cdr:y>0.77595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4139648" y="3681577"/>
          <a:ext cx="338777" cy="6211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0.51031</cdr:x>
      <cdr:y>0.77643</cdr:y>
    </cdr:from>
    <cdr:to>
      <cdr:x>0.58315</cdr:x>
      <cdr:y>0.83917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4387347" y="4305383"/>
          <a:ext cx="626165" cy="347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8 </a:t>
          </a:r>
          <a:endParaRPr lang="ru-RU"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0.28799</cdr:x>
      <cdr:y>0.62314</cdr:y>
    </cdr:from>
    <cdr:to>
      <cdr:x>0.35735</cdr:x>
      <cdr:y>0.67362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V="1">
          <a:off x="2475948" y="3455357"/>
          <a:ext cx="596348" cy="27990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0.57785</cdr:x>
      <cdr:y>0.39637</cdr:y>
    </cdr:from>
    <cdr:to>
      <cdr:x>0.65068</cdr:x>
      <cdr:y>0.4591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4967942" y="2197877"/>
          <a:ext cx="626165" cy="347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41 </a:t>
          </a:r>
          <a:endParaRPr lang="ru-RU"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0.77935</cdr:x>
      <cdr:y>0.32246</cdr:y>
    </cdr:from>
    <cdr:to>
      <cdr:x>0.81648</cdr:x>
      <cdr:y>0.87446</cdr:y>
    </cdr:to>
    <cdr:sp macro="" textlink="">
      <cdr:nvSpPr>
        <cdr:cNvPr id="14" name="Левая фигурная скобка 13"/>
        <cdr:cNvSpPr/>
      </cdr:nvSpPr>
      <cdr:spPr>
        <a:xfrm xmlns:a="http://schemas.openxmlformats.org/drawingml/2006/main" flipH="1">
          <a:off x="6700381" y="1788093"/>
          <a:ext cx="319214" cy="3060874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0.36686</cdr:x>
      <cdr:y>0.57754</cdr:y>
    </cdr:from>
    <cdr:to>
      <cdr:x>0.72698</cdr:x>
      <cdr:y>0.67751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4285" y="2055658"/>
          <a:ext cx="1191988" cy="355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74</a:t>
          </a:r>
        </a:p>
        <a:p xmlns:a="http://schemas.openxmlformats.org/drawingml/2006/main">
          <a:pPr algn="ctr"/>
          <a:r>
            <a: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ребенка </a:t>
          </a:r>
          <a:endParaRPr lang="ru-RU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A10C-1EFD-4EE8-8E26-BF82EEE861C1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BFBA-7D4F-4FD0-B157-FF0CA1238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867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A10C-1EFD-4EE8-8E26-BF82EEE861C1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BFBA-7D4F-4FD0-B157-FF0CA1238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600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A10C-1EFD-4EE8-8E26-BF82EEE861C1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BFBA-7D4F-4FD0-B157-FF0CA1238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888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A10C-1EFD-4EE8-8E26-BF82EEE861C1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BFBA-7D4F-4FD0-B157-FF0CA1238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081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A10C-1EFD-4EE8-8E26-BF82EEE861C1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BFBA-7D4F-4FD0-B157-FF0CA1238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903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A10C-1EFD-4EE8-8E26-BF82EEE861C1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BFBA-7D4F-4FD0-B157-FF0CA1238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132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A10C-1EFD-4EE8-8E26-BF82EEE861C1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BFBA-7D4F-4FD0-B157-FF0CA1238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119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A10C-1EFD-4EE8-8E26-BF82EEE861C1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BFBA-7D4F-4FD0-B157-FF0CA1238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256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A10C-1EFD-4EE8-8E26-BF82EEE861C1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BFBA-7D4F-4FD0-B157-FF0CA1238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958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A10C-1EFD-4EE8-8E26-BF82EEE861C1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BFBA-7D4F-4FD0-B157-FF0CA1238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728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A10C-1EFD-4EE8-8E26-BF82EEE861C1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BFBA-7D4F-4FD0-B157-FF0CA1238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947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CA10C-1EFD-4EE8-8E26-BF82EEE861C1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ABFBA-7D4F-4FD0-B157-FF0CA1238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323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xmlns="" id="{5C9205DF-8F5E-49F7-B00E-6F58293F5130}"/>
              </a:ext>
            </a:extLst>
          </p:cNvPr>
          <p:cNvSpPr txBox="1">
            <a:spLocks/>
          </p:cNvSpPr>
          <p:nvPr/>
        </p:nvSpPr>
        <p:spPr>
          <a:xfrm>
            <a:off x="6718852" y="4388577"/>
            <a:ext cx="5473148" cy="1157458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9784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978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9784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784"/>
                </a:lnTo>
                <a:close/>
              </a:path>
            </a:pathLst>
          </a:custGeom>
          <a:solidFill>
            <a:schemeClr val="bg1">
              <a:lumMod val="95000"/>
              <a:alpha val="98000"/>
            </a:schemeClr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ru-RU" sz="2000" b="1" i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</a:rPr>
              <a:t>Пухова Мария Викторовна,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b="1" i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</a:rPr>
              <a:t>заместитель директора по учебной работе</a:t>
            </a:r>
            <a:endParaRPr lang="ru-RU" sz="2000" b="1" i="1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302641"/>
            <a:ext cx="12192000" cy="7837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167581"/>
            <a:ext cx="12192000" cy="7837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105" b="85083" l="2186" r="855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630" y="154594"/>
            <a:ext cx="1410953" cy="1395531"/>
          </a:xfrm>
          <a:prstGeom prst="rect">
            <a:avLst/>
          </a:prstGeom>
        </p:spPr>
      </p:pic>
      <p:sp>
        <p:nvSpPr>
          <p:cNvPr id="8" name="Блок-схема: ручной ввод 7"/>
          <p:cNvSpPr/>
          <p:nvPr/>
        </p:nvSpPr>
        <p:spPr>
          <a:xfrm>
            <a:off x="0" y="5348104"/>
            <a:ext cx="12192000" cy="1483362"/>
          </a:xfrm>
          <a:prstGeom prst="flowChartManualInpu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ручной ввод 8"/>
          <p:cNvSpPr/>
          <p:nvPr/>
        </p:nvSpPr>
        <p:spPr>
          <a:xfrm>
            <a:off x="0" y="5253517"/>
            <a:ext cx="12192000" cy="160448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0 h 17369"/>
              <a:gd name="connsiteX1" fmla="*/ 10000 w 10000"/>
              <a:gd name="connsiteY1" fmla="*/ 7369 h 17369"/>
              <a:gd name="connsiteX2" fmla="*/ 10000 w 10000"/>
              <a:gd name="connsiteY2" fmla="*/ 17369 h 17369"/>
              <a:gd name="connsiteX3" fmla="*/ 0 w 10000"/>
              <a:gd name="connsiteY3" fmla="*/ 17369 h 17369"/>
              <a:gd name="connsiteX4" fmla="*/ 0 w 10000"/>
              <a:gd name="connsiteY4" fmla="*/ 0 h 1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7369">
                <a:moveTo>
                  <a:pt x="0" y="0"/>
                </a:moveTo>
                <a:lnTo>
                  <a:pt x="10000" y="7369"/>
                </a:lnTo>
                <a:lnTo>
                  <a:pt x="10000" y="17369"/>
                </a:lnTo>
                <a:lnTo>
                  <a:pt x="0" y="17369"/>
                </a:lnTo>
                <a:lnTo>
                  <a:pt x="0" y="0"/>
                </a:lnTo>
                <a:close/>
              </a:path>
            </a:pathLst>
          </a:custGeom>
          <a:solidFill>
            <a:srgbClr val="FCBD28"/>
          </a:solidFill>
          <a:ln>
            <a:solidFill>
              <a:srgbClr val="FCBD2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070213" y="309190"/>
            <a:ext cx="8776279" cy="875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общеобразовательное учреждение Ярославской области</a:t>
            </a:r>
            <a:b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«Ярославская школа-интернат №9»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35106" y="1847771"/>
            <a:ext cx="1034945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познавательных интересов у детей с тяжелыми нарушениями развития в условиях образовательного процесса</a:t>
            </a:r>
            <a:endParaRPr lang="ru-RU" sz="40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348103"/>
            <a:ext cx="47374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solidFill>
                  <a:schemeClr val="bg1"/>
                </a:solidFill>
              </a:rPr>
              <a:t>Контактная информация: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Адрес: </a:t>
            </a:r>
            <a:r>
              <a:rPr lang="ru-RU" sz="1600" dirty="0" smtClean="0">
                <a:solidFill>
                  <a:schemeClr val="bg1"/>
                </a:solidFill>
              </a:rPr>
              <a:t>150000, ул. Свердлова, д.16 а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Тел.: </a:t>
            </a:r>
            <a:r>
              <a:rPr lang="en-US" sz="1600" dirty="0" smtClean="0">
                <a:solidFill>
                  <a:schemeClr val="bg1"/>
                </a:solidFill>
              </a:rPr>
              <a:t>8 (4852) 72-60-54</a:t>
            </a:r>
            <a:endParaRPr lang="ru-RU" sz="1600" dirty="0" smtClean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bg1"/>
                </a:solidFill>
              </a:rPr>
              <a:t>Сайт: </a:t>
            </a:r>
            <a:r>
              <a:rPr lang="en-US" sz="1600" dirty="0" smtClean="0">
                <a:solidFill>
                  <a:schemeClr val="bg1"/>
                </a:solidFill>
              </a:rPr>
              <a:t>yarinternat-9.ru</a:t>
            </a:r>
            <a:endParaRPr lang="ru-RU" sz="1600" dirty="0" smtClean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bg1"/>
                </a:solidFill>
              </a:rPr>
              <a:t>E</a:t>
            </a:r>
            <a:r>
              <a:rPr lang="en-US" sz="1600" b="1" dirty="0" smtClean="0">
                <a:solidFill>
                  <a:schemeClr val="bg1"/>
                </a:solidFill>
              </a:rPr>
              <a:t>-</a:t>
            </a:r>
            <a:r>
              <a:rPr lang="ru-RU" sz="1600" b="1" dirty="0" err="1" smtClean="0">
                <a:solidFill>
                  <a:schemeClr val="bg1"/>
                </a:solidFill>
              </a:rPr>
              <a:t>mail</a:t>
            </a:r>
            <a:r>
              <a:rPr lang="ru-RU" sz="1600" b="1" dirty="0" smtClean="0">
                <a:solidFill>
                  <a:schemeClr val="bg1"/>
                </a:solidFill>
              </a:rPr>
              <a:t>: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yarschi9.yaroslavl@yarregion.ru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VK</a:t>
            </a:r>
            <a:r>
              <a:rPr lang="ru-RU" sz="1600" b="1" dirty="0" smtClean="0">
                <a:solidFill>
                  <a:schemeClr val="bg1"/>
                </a:solidFill>
              </a:rPr>
              <a:t>: </a:t>
            </a:r>
            <a:r>
              <a:rPr lang="ru-RU" sz="1600" dirty="0" smtClean="0">
                <a:solidFill>
                  <a:schemeClr val="bg1"/>
                </a:solidFill>
              </a:rPr>
              <a:t>217532196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08273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302641"/>
            <a:ext cx="12192000" cy="7837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167581"/>
            <a:ext cx="12192000" cy="7837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105" b="85083" l="2186" r="855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630" y="154594"/>
            <a:ext cx="1410953" cy="1395531"/>
          </a:xfrm>
          <a:prstGeom prst="rect">
            <a:avLst/>
          </a:prstGeom>
        </p:spPr>
      </p:pic>
      <p:sp>
        <p:nvSpPr>
          <p:cNvPr id="8" name="Блок-схема: ручной ввод 7"/>
          <p:cNvSpPr/>
          <p:nvPr/>
        </p:nvSpPr>
        <p:spPr>
          <a:xfrm>
            <a:off x="0" y="5348104"/>
            <a:ext cx="12192000" cy="1483362"/>
          </a:xfrm>
          <a:prstGeom prst="flowChartManualInpu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ручной ввод 8"/>
          <p:cNvSpPr/>
          <p:nvPr/>
        </p:nvSpPr>
        <p:spPr>
          <a:xfrm>
            <a:off x="0" y="5253517"/>
            <a:ext cx="12192000" cy="160448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0 h 17369"/>
              <a:gd name="connsiteX1" fmla="*/ 10000 w 10000"/>
              <a:gd name="connsiteY1" fmla="*/ 7369 h 17369"/>
              <a:gd name="connsiteX2" fmla="*/ 10000 w 10000"/>
              <a:gd name="connsiteY2" fmla="*/ 17369 h 17369"/>
              <a:gd name="connsiteX3" fmla="*/ 0 w 10000"/>
              <a:gd name="connsiteY3" fmla="*/ 17369 h 17369"/>
              <a:gd name="connsiteX4" fmla="*/ 0 w 10000"/>
              <a:gd name="connsiteY4" fmla="*/ 0 h 1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7369">
                <a:moveTo>
                  <a:pt x="0" y="0"/>
                </a:moveTo>
                <a:lnTo>
                  <a:pt x="10000" y="7369"/>
                </a:lnTo>
                <a:lnTo>
                  <a:pt x="10000" y="17369"/>
                </a:lnTo>
                <a:lnTo>
                  <a:pt x="0" y="17369"/>
                </a:lnTo>
                <a:lnTo>
                  <a:pt x="0" y="0"/>
                </a:lnTo>
                <a:close/>
              </a:path>
            </a:pathLst>
          </a:custGeom>
          <a:solidFill>
            <a:srgbClr val="FCBD28"/>
          </a:solidFill>
          <a:ln>
            <a:solidFill>
              <a:srgbClr val="FCBD2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070213" y="309190"/>
            <a:ext cx="8776279" cy="875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общеобразовательное учреждение Ярославской области</a:t>
            </a:r>
            <a:b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«Ярославская школа-интернат №9»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23637" y="1452140"/>
            <a:ext cx="919864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познавательных интересов у детей с тяжелыми нарушениями развития в условиях образовательного процесса</a:t>
            </a:r>
            <a:endParaRPr lang="ru-RU" sz="2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408" y="253909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информация:</a:t>
            </a:r>
          </a:p>
          <a:p>
            <a:pPr algn="just"/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150000, ул. Свердлова, д.16 а</a:t>
            </a:r>
          </a:p>
          <a:p>
            <a:pPr algn="just"/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(4852) 72-60-54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yarinternat-9.ru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yarschi9.yaroslavl@yarregion.ru</a:t>
            </a:r>
          </a:p>
          <a:p>
            <a:pPr algn="just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VK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217532196</a:t>
            </a:r>
          </a:p>
        </p:txBody>
      </p:sp>
    </p:spTree>
    <p:extLst>
      <p:ext uri="{BB962C8B-B14F-4D97-AF65-F5344CB8AC3E}">
        <p14:creationId xmlns:p14="http://schemas.microsoft.com/office/powerpoint/2010/main" xmlns="" val="291381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302641"/>
            <a:ext cx="12192000" cy="7837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167581"/>
            <a:ext cx="12192000" cy="7837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105" b="85083" l="2186" r="855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630" y="154594"/>
            <a:ext cx="1410953" cy="1395531"/>
          </a:xfrm>
          <a:prstGeom prst="rect">
            <a:avLst/>
          </a:prstGeom>
        </p:spPr>
      </p:pic>
      <p:sp>
        <p:nvSpPr>
          <p:cNvPr id="8" name="Блок-схема: ручной ввод 7"/>
          <p:cNvSpPr/>
          <p:nvPr/>
        </p:nvSpPr>
        <p:spPr>
          <a:xfrm>
            <a:off x="0" y="6062870"/>
            <a:ext cx="12192000" cy="768596"/>
          </a:xfrm>
          <a:prstGeom prst="flowChartManualInpu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ручной ввод 8"/>
          <p:cNvSpPr/>
          <p:nvPr/>
        </p:nvSpPr>
        <p:spPr>
          <a:xfrm>
            <a:off x="0" y="6261651"/>
            <a:ext cx="12192000" cy="596349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0 h 17369"/>
              <a:gd name="connsiteX1" fmla="*/ 10000 w 10000"/>
              <a:gd name="connsiteY1" fmla="*/ 7369 h 17369"/>
              <a:gd name="connsiteX2" fmla="*/ 10000 w 10000"/>
              <a:gd name="connsiteY2" fmla="*/ 17369 h 17369"/>
              <a:gd name="connsiteX3" fmla="*/ 0 w 10000"/>
              <a:gd name="connsiteY3" fmla="*/ 17369 h 17369"/>
              <a:gd name="connsiteX4" fmla="*/ 0 w 10000"/>
              <a:gd name="connsiteY4" fmla="*/ 0 h 1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7369">
                <a:moveTo>
                  <a:pt x="0" y="0"/>
                </a:moveTo>
                <a:lnTo>
                  <a:pt x="10000" y="7369"/>
                </a:lnTo>
                <a:lnTo>
                  <a:pt x="10000" y="17369"/>
                </a:lnTo>
                <a:lnTo>
                  <a:pt x="0" y="17369"/>
                </a:lnTo>
                <a:lnTo>
                  <a:pt x="0" y="0"/>
                </a:lnTo>
                <a:close/>
              </a:path>
            </a:pathLst>
          </a:custGeom>
          <a:solidFill>
            <a:srgbClr val="FCBD28"/>
          </a:solidFill>
          <a:ln>
            <a:solidFill>
              <a:srgbClr val="FCBD2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15398" y="383411"/>
            <a:ext cx="41328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учреждении</a:t>
            </a:r>
            <a:endParaRPr lang="ru-RU" sz="4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694586" y="3088380"/>
            <a:ext cx="1499727" cy="1436236"/>
          </a:xfrm>
          <a:prstGeom prst="ellipse">
            <a:avLst/>
          </a:prstGeom>
          <a:solidFill>
            <a:srgbClr val="FCBD28"/>
          </a:solidFill>
          <a:ln>
            <a:solidFill>
              <a:srgbClr val="FCBD28"/>
            </a:solidFill>
          </a:ln>
          <a:effectLst>
            <a:outerShdw blurRad="292100" dist="50800" dir="4500000" sx="98000" sy="98000" algn="ctr" rotWithShape="0">
              <a:srgbClr val="000000">
                <a:alpha val="9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112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81975182"/>
              </p:ext>
            </p:extLst>
          </p:nvPr>
        </p:nvGraphicFramePr>
        <p:xfrm>
          <a:off x="170328" y="716569"/>
          <a:ext cx="8142907" cy="5406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Стрелка вправо 1"/>
          <p:cNvSpPr/>
          <p:nvPr/>
        </p:nvSpPr>
        <p:spPr>
          <a:xfrm>
            <a:off x="6708036" y="3733140"/>
            <a:ext cx="1847801" cy="59615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xmlns="" val="2950753643"/>
              </p:ext>
            </p:extLst>
          </p:nvPr>
        </p:nvGraphicFramePr>
        <p:xfrm>
          <a:off x="7981999" y="2006191"/>
          <a:ext cx="3309935" cy="3559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822140" y="4326446"/>
            <a:ext cx="1168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65%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xmlns="" val="400808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302641"/>
            <a:ext cx="12192000" cy="7837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167581"/>
            <a:ext cx="12192000" cy="7837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105" b="85083" l="2186" r="855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630" y="154594"/>
            <a:ext cx="1410953" cy="1395531"/>
          </a:xfrm>
          <a:prstGeom prst="rect">
            <a:avLst/>
          </a:prstGeom>
        </p:spPr>
      </p:pic>
      <p:sp>
        <p:nvSpPr>
          <p:cNvPr id="8" name="Блок-схема: ручной ввод 7"/>
          <p:cNvSpPr/>
          <p:nvPr/>
        </p:nvSpPr>
        <p:spPr>
          <a:xfrm>
            <a:off x="0" y="6062870"/>
            <a:ext cx="12192000" cy="768596"/>
          </a:xfrm>
          <a:prstGeom prst="flowChartManualInpu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ручной ввод 8"/>
          <p:cNvSpPr/>
          <p:nvPr/>
        </p:nvSpPr>
        <p:spPr>
          <a:xfrm>
            <a:off x="0" y="6261651"/>
            <a:ext cx="12192000" cy="596349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0 h 17369"/>
              <a:gd name="connsiteX1" fmla="*/ 10000 w 10000"/>
              <a:gd name="connsiteY1" fmla="*/ 7369 h 17369"/>
              <a:gd name="connsiteX2" fmla="*/ 10000 w 10000"/>
              <a:gd name="connsiteY2" fmla="*/ 17369 h 17369"/>
              <a:gd name="connsiteX3" fmla="*/ 0 w 10000"/>
              <a:gd name="connsiteY3" fmla="*/ 17369 h 17369"/>
              <a:gd name="connsiteX4" fmla="*/ 0 w 10000"/>
              <a:gd name="connsiteY4" fmla="*/ 0 h 1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7369">
                <a:moveTo>
                  <a:pt x="0" y="0"/>
                </a:moveTo>
                <a:lnTo>
                  <a:pt x="10000" y="7369"/>
                </a:lnTo>
                <a:lnTo>
                  <a:pt x="10000" y="17369"/>
                </a:lnTo>
                <a:lnTo>
                  <a:pt x="0" y="17369"/>
                </a:lnTo>
                <a:lnTo>
                  <a:pt x="0" y="0"/>
                </a:lnTo>
                <a:close/>
              </a:path>
            </a:pathLst>
          </a:custGeom>
          <a:solidFill>
            <a:srgbClr val="FCBD28"/>
          </a:solidFill>
          <a:ln>
            <a:solidFill>
              <a:srgbClr val="FCBD2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46060" y="334395"/>
            <a:ext cx="97335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познавательной активности</a:t>
            </a:r>
            <a:endParaRPr lang="ru-RU" sz="4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1740582" y="1296835"/>
            <a:ext cx="9629783" cy="1269667"/>
          </a:xfrm>
          <a:prstGeom prst="snip2DiagRect">
            <a:avLst/>
          </a:prstGeom>
          <a:solidFill>
            <a:schemeClr val="bg1">
              <a:lumMod val="95000"/>
              <a:alpha val="74000"/>
            </a:schemeClr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40581" y="1366173"/>
            <a:ext cx="9629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«К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особым образовательным потребностям учеников относится в том числе и стимуляция познавательной активности, формирование позитивного отношения к окружающему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миру»</a:t>
            </a:r>
          </a:p>
          <a:p>
            <a:endParaRPr lang="ru-RU" dirty="0">
              <a:latin typeface="Times New Roman" panose="02020603050405020304" pitchFamily="18" charset="0"/>
            </a:endParaRPr>
          </a:p>
          <a:p>
            <a:pPr algn="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1.5 ФГОС УО (ИН)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33469" y="2686717"/>
            <a:ext cx="4244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ПОЗНАВАТЕЛЬНАЯ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АКТИВНОСТЬ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2484782" y="2993131"/>
            <a:ext cx="2206487" cy="3180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8532322" y="2991678"/>
            <a:ext cx="2093842" cy="3653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-308843" y="328560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</a:t>
            </a:r>
            <a:r>
              <a:rPr lang="ru-RU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</a:t>
            </a:r>
          </a:p>
          <a:p>
            <a:pPr algn="ctr"/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М.И. Лисицына, Г.М. </a:t>
            </a:r>
            <a:r>
              <a:rPr lang="ru-RU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Каджаспирова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А.Ю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Каджаспиров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Е.В.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Коротаева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Р.С. Черкасов)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620000" y="331372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личностное </a:t>
            </a:r>
            <a:r>
              <a:rPr lang="ru-RU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</a:t>
            </a:r>
          </a:p>
          <a:p>
            <a:pPr algn="ctr"/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Г.И. Щукина, Л.С.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Кулыгина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З.А.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Абасов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57662" y="4485255"/>
            <a:ext cx="11276676" cy="1477328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ознавательную 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активность можно определить 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как: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Наличие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ребенка 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выраженной интеллектуальной ориентировочной реакции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 отношению к тому материалу, который им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осваивается;</a:t>
            </a: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Готовность 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осуществление ребенком ряда последовательных и взаимосвязанных действий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нацеленных на достижение познавательных результатов.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121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302641"/>
            <a:ext cx="12192000" cy="7837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167581"/>
            <a:ext cx="12192000" cy="7837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105" b="85083" l="2186" r="855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630" y="154594"/>
            <a:ext cx="1410953" cy="1395531"/>
          </a:xfrm>
          <a:prstGeom prst="rect">
            <a:avLst/>
          </a:prstGeom>
        </p:spPr>
      </p:pic>
      <p:sp>
        <p:nvSpPr>
          <p:cNvPr id="8" name="Блок-схема: ручной ввод 7"/>
          <p:cNvSpPr/>
          <p:nvPr/>
        </p:nvSpPr>
        <p:spPr>
          <a:xfrm>
            <a:off x="0" y="6062870"/>
            <a:ext cx="12192000" cy="768596"/>
          </a:xfrm>
          <a:prstGeom prst="flowChartManualInpu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ручной ввод 8"/>
          <p:cNvSpPr/>
          <p:nvPr/>
        </p:nvSpPr>
        <p:spPr>
          <a:xfrm>
            <a:off x="0" y="6261651"/>
            <a:ext cx="12192000" cy="596349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0 h 17369"/>
              <a:gd name="connsiteX1" fmla="*/ 10000 w 10000"/>
              <a:gd name="connsiteY1" fmla="*/ 7369 h 17369"/>
              <a:gd name="connsiteX2" fmla="*/ 10000 w 10000"/>
              <a:gd name="connsiteY2" fmla="*/ 17369 h 17369"/>
              <a:gd name="connsiteX3" fmla="*/ 0 w 10000"/>
              <a:gd name="connsiteY3" fmla="*/ 17369 h 17369"/>
              <a:gd name="connsiteX4" fmla="*/ 0 w 10000"/>
              <a:gd name="connsiteY4" fmla="*/ 0 h 1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7369">
                <a:moveTo>
                  <a:pt x="0" y="0"/>
                </a:moveTo>
                <a:lnTo>
                  <a:pt x="10000" y="7369"/>
                </a:lnTo>
                <a:lnTo>
                  <a:pt x="10000" y="17369"/>
                </a:lnTo>
                <a:lnTo>
                  <a:pt x="0" y="17369"/>
                </a:lnTo>
                <a:lnTo>
                  <a:pt x="0" y="0"/>
                </a:lnTo>
                <a:close/>
              </a:path>
            </a:pathLst>
          </a:custGeom>
          <a:solidFill>
            <a:srgbClr val="FCBD28"/>
          </a:solidFill>
          <a:ln>
            <a:solidFill>
              <a:srgbClr val="FCBD2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685274" y="334395"/>
            <a:ext cx="98551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развития детей с ТМНР </a:t>
            </a:r>
            <a:endParaRPr lang="ru-RU" sz="4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3115" y="1698172"/>
            <a:ext cx="10485769" cy="3785652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ФАООП (2 вариант):</a:t>
            </a:r>
          </a:p>
          <a:p>
            <a:pPr algn="just">
              <a:spcAft>
                <a:spcPts val="0"/>
              </a:spcAft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умственная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отсталость детей данной категории обычно в той или иной форме 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осложнена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нарушениями опорно-двигательных функций, сенсорными, соматическими нарушениями, расстройствами аутистического спектра и эмоционально-волевой сферы;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детей 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нет или есть достаточно слабый интерес к окружающему или происходящему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они п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роявляют неустойчивые реакции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попытки педагога организовать взаимодействие. Ребята могут выполнять определенные доступные виды заданий, но 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осознание мотивов </a:t>
            </a:r>
            <a: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правило, 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отсутствует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неустойчивость 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внимания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соответственно, 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нарушение последовательности выполняемых операций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что препятствует выполнению действия и, соответственно, деятельности как целого.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42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302641"/>
            <a:ext cx="12192000" cy="7837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167581"/>
            <a:ext cx="12192000" cy="7837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105" b="85083" l="2186" r="855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630" y="154594"/>
            <a:ext cx="1410953" cy="1395531"/>
          </a:xfrm>
          <a:prstGeom prst="rect">
            <a:avLst/>
          </a:prstGeom>
        </p:spPr>
      </p:pic>
      <p:sp>
        <p:nvSpPr>
          <p:cNvPr id="8" name="Блок-схема: ручной ввод 7"/>
          <p:cNvSpPr/>
          <p:nvPr/>
        </p:nvSpPr>
        <p:spPr>
          <a:xfrm>
            <a:off x="0" y="6062870"/>
            <a:ext cx="12192000" cy="768596"/>
          </a:xfrm>
          <a:prstGeom prst="flowChartManualInpu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ручной ввод 8"/>
          <p:cNvSpPr/>
          <p:nvPr/>
        </p:nvSpPr>
        <p:spPr>
          <a:xfrm>
            <a:off x="0" y="6261651"/>
            <a:ext cx="12192000" cy="596349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0 h 17369"/>
              <a:gd name="connsiteX1" fmla="*/ 10000 w 10000"/>
              <a:gd name="connsiteY1" fmla="*/ 7369 h 17369"/>
              <a:gd name="connsiteX2" fmla="*/ 10000 w 10000"/>
              <a:gd name="connsiteY2" fmla="*/ 17369 h 17369"/>
              <a:gd name="connsiteX3" fmla="*/ 0 w 10000"/>
              <a:gd name="connsiteY3" fmla="*/ 17369 h 17369"/>
              <a:gd name="connsiteX4" fmla="*/ 0 w 10000"/>
              <a:gd name="connsiteY4" fmla="*/ 0 h 1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7369">
                <a:moveTo>
                  <a:pt x="0" y="0"/>
                </a:moveTo>
                <a:lnTo>
                  <a:pt x="10000" y="7369"/>
                </a:lnTo>
                <a:lnTo>
                  <a:pt x="10000" y="17369"/>
                </a:lnTo>
                <a:lnTo>
                  <a:pt x="0" y="17369"/>
                </a:lnTo>
                <a:lnTo>
                  <a:pt x="0" y="0"/>
                </a:lnTo>
                <a:close/>
              </a:path>
            </a:pathLst>
          </a:custGeom>
          <a:solidFill>
            <a:srgbClr val="FCBD28"/>
          </a:solidFill>
          <a:ln>
            <a:solidFill>
              <a:srgbClr val="FCBD2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51044" y="483415"/>
            <a:ext cx="97131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сопровождения образовательного процесса</a:t>
            </a:r>
            <a:endParaRPr lang="ru-RU" sz="32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1488441"/>
              </p:ext>
            </p:extLst>
          </p:nvPr>
        </p:nvGraphicFramePr>
        <p:xfrm>
          <a:off x="1603513" y="2032521"/>
          <a:ext cx="9269896" cy="3525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34948">
                  <a:extLst>
                    <a:ext uri="{9D8B030D-6E8A-4147-A177-3AD203B41FA5}">
                      <a16:colId xmlns:a16="http://schemas.microsoft.com/office/drawing/2014/main" xmlns="" val="839231047"/>
                    </a:ext>
                  </a:extLst>
                </a:gridCol>
                <a:gridCol w="4634948">
                  <a:extLst>
                    <a:ext uri="{9D8B030D-6E8A-4147-A177-3AD203B41FA5}">
                      <a16:colId xmlns:a16="http://schemas.microsoft.com/office/drawing/2014/main" xmlns="" val="1550840875"/>
                    </a:ext>
                  </a:extLst>
                </a:gridCol>
              </a:tblGrid>
              <a:tr h="440661">
                <a:tc rowSpan="2"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Специалисты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0" marR="54610" marT="1905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ставок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0" marR="54610" marT="19050" marB="0">
                    <a:solidFill>
                      <a:srgbClr val="FCBD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6937225"/>
                  </a:ext>
                </a:extLst>
              </a:tr>
              <a:tr h="4406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 учебный 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0" marR="54610" marT="1905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7533964"/>
                  </a:ext>
                </a:extLst>
              </a:tr>
              <a:tr h="440661">
                <a:tc>
                  <a:txBody>
                    <a:bodyPr/>
                    <a:lstStyle/>
                    <a:p>
                      <a:pPr marR="19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Учитель-логопед 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0" marR="54610" marT="1905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ставки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0" marR="54610" marT="190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6589142"/>
                  </a:ext>
                </a:extLst>
              </a:tr>
              <a:tr h="440661">
                <a:tc>
                  <a:txBody>
                    <a:bodyPr/>
                    <a:lstStyle/>
                    <a:p>
                      <a:pPr marR="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Учитель-дефектолог (олигофренопедагог)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0" marR="54610" marT="1905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 ставки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0" marR="54610" marT="190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5993531"/>
                  </a:ext>
                </a:extLst>
              </a:tr>
              <a:tr h="440661">
                <a:tc>
                  <a:txBody>
                    <a:bodyPr/>
                    <a:lstStyle/>
                    <a:p>
                      <a:pPr marR="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Учитель-дефектолог (сурдопедагог)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0" marR="54610" marT="1905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 ставки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0" marR="54610" marT="190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8073772"/>
                  </a:ext>
                </a:extLst>
              </a:tr>
              <a:tr h="440661">
                <a:tc>
                  <a:txBody>
                    <a:bodyPr/>
                    <a:lstStyle/>
                    <a:p>
                      <a:pPr marR="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Педагог-психолог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0" marR="54610" marT="1905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 ставки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0" marR="54610" marT="190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2130624"/>
                  </a:ext>
                </a:extLst>
              </a:tr>
              <a:tr h="440661">
                <a:tc>
                  <a:txBody>
                    <a:bodyPr/>
                    <a:lstStyle/>
                    <a:p>
                      <a:pPr marR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 педагог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0" marR="54610" marT="1905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 ставки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0" marR="54610" marT="190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7012456"/>
                  </a:ext>
                </a:extLst>
              </a:tr>
              <a:tr h="440661">
                <a:tc>
                  <a:txBody>
                    <a:bodyPr/>
                    <a:lstStyle/>
                    <a:p>
                      <a:pPr marR="6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Тьютор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0" marR="54610" marT="1905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ставка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0" marR="54610" marT="190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6973173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075043" y="1441174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КАДРОВЫЙ СОСТАВ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725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302641"/>
            <a:ext cx="12192000" cy="7837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167581"/>
            <a:ext cx="12192000" cy="7837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105" b="85083" l="2186" r="855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630" y="154594"/>
            <a:ext cx="1410953" cy="1395531"/>
          </a:xfrm>
          <a:prstGeom prst="rect">
            <a:avLst/>
          </a:prstGeom>
        </p:spPr>
      </p:pic>
      <p:sp>
        <p:nvSpPr>
          <p:cNvPr id="8" name="Блок-схема: ручной ввод 7"/>
          <p:cNvSpPr/>
          <p:nvPr/>
        </p:nvSpPr>
        <p:spPr>
          <a:xfrm>
            <a:off x="0" y="6062870"/>
            <a:ext cx="12192000" cy="768596"/>
          </a:xfrm>
          <a:prstGeom prst="flowChartManualInpu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ручной ввод 8"/>
          <p:cNvSpPr/>
          <p:nvPr/>
        </p:nvSpPr>
        <p:spPr>
          <a:xfrm>
            <a:off x="0" y="6261651"/>
            <a:ext cx="12192000" cy="596349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0 h 17369"/>
              <a:gd name="connsiteX1" fmla="*/ 10000 w 10000"/>
              <a:gd name="connsiteY1" fmla="*/ 7369 h 17369"/>
              <a:gd name="connsiteX2" fmla="*/ 10000 w 10000"/>
              <a:gd name="connsiteY2" fmla="*/ 17369 h 17369"/>
              <a:gd name="connsiteX3" fmla="*/ 0 w 10000"/>
              <a:gd name="connsiteY3" fmla="*/ 17369 h 17369"/>
              <a:gd name="connsiteX4" fmla="*/ 0 w 10000"/>
              <a:gd name="connsiteY4" fmla="*/ 0 h 1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7369">
                <a:moveTo>
                  <a:pt x="0" y="0"/>
                </a:moveTo>
                <a:lnTo>
                  <a:pt x="10000" y="7369"/>
                </a:lnTo>
                <a:lnTo>
                  <a:pt x="10000" y="17369"/>
                </a:lnTo>
                <a:lnTo>
                  <a:pt x="0" y="17369"/>
                </a:lnTo>
                <a:lnTo>
                  <a:pt x="0" y="0"/>
                </a:lnTo>
                <a:close/>
              </a:path>
            </a:pathLst>
          </a:custGeom>
          <a:solidFill>
            <a:srgbClr val="FCBD28"/>
          </a:solidFill>
          <a:ln>
            <a:solidFill>
              <a:srgbClr val="FCBD2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51044" y="483415"/>
            <a:ext cx="97131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коррекционно-развивающей работы</a:t>
            </a:r>
            <a:endParaRPr lang="ru-RU" sz="32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30171" y="1444739"/>
            <a:ext cx="1510412" cy="1447548"/>
          </a:xfrm>
          <a:prstGeom prst="ellipse">
            <a:avLst/>
          </a:prstGeom>
          <a:solidFill>
            <a:srgbClr val="FCBD28"/>
          </a:solidFill>
          <a:ln>
            <a:noFill/>
          </a:ln>
          <a:effectLst>
            <a:outerShdw blurRad="292100" dist="50800" dir="4500000" sx="98000" sy="98000" algn="ctr" rotWithShape="0">
              <a:srgbClr val="000000">
                <a:alpha val="9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5703061"/>
              </p:ext>
            </p:extLst>
          </p:nvPr>
        </p:nvGraphicFramePr>
        <p:xfrm>
          <a:off x="1887582" y="1316472"/>
          <a:ext cx="9978886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9652">
                  <a:extLst>
                    <a:ext uri="{9D8B030D-6E8A-4147-A177-3AD203B41FA5}">
                      <a16:colId xmlns:a16="http://schemas.microsoft.com/office/drawing/2014/main" xmlns="" val="3209702549"/>
                    </a:ext>
                  </a:extLst>
                </a:gridCol>
                <a:gridCol w="1669774">
                  <a:extLst>
                    <a:ext uri="{9D8B030D-6E8A-4147-A177-3AD203B41FA5}">
                      <a16:colId xmlns:a16="http://schemas.microsoft.com/office/drawing/2014/main" xmlns="" val="3671901525"/>
                    </a:ext>
                  </a:extLst>
                </a:gridCol>
                <a:gridCol w="1709531">
                  <a:extLst>
                    <a:ext uri="{9D8B030D-6E8A-4147-A177-3AD203B41FA5}">
                      <a16:colId xmlns:a16="http://schemas.microsoft.com/office/drawing/2014/main" xmlns="" val="1352061352"/>
                    </a:ext>
                  </a:extLst>
                </a:gridCol>
                <a:gridCol w="1490869">
                  <a:extLst>
                    <a:ext uri="{9D8B030D-6E8A-4147-A177-3AD203B41FA5}">
                      <a16:colId xmlns:a16="http://schemas.microsoft.com/office/drawing/2014/main" xmlns="" val="1535819110"/>
                    </a:ext>
                  </a:extLst>
                </a:gridCol>
                <a:gridCol w="1689653">
                  <a:extLst>
                    <a:ext uri="{9D8B030D-6E8A-4147-A177-3AD203B41FA5}">
                      <a16:colId xmlns:a16="http://schemas.microsoft.com/office/drawing/2014/main" xmlns="" val="3792349434"/>
                    </a:ext>
                  </a:extLst>
                </a:gridCol>
                <a:gridCol w="1729407">
                  <a:extLst>
                    <a:ext uri="{9D8B030D-6E8A-4147-A177-3AD203B41FA5}">
                      <a16:colId xmlns:a16="http://schemas.microsoft.com/office/drawing/2014/main" xmlns="" val="1743210708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детей, которым ПМПК рекомендовала занятия со специалистами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(из общего числа детей-инвалидов с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 F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-71, 72, 73)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CBD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детей, зачисленных на индивидуальные занятия в школе по отношению к рекомендациям ПМПК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CBD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50273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Учитель-дефектолог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логопед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Учитель-дефектолог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логопед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24292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69% (33 чел.)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42% (20 чел.)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44% (21 чел.)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 (23 чел.)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85% (17 чел.)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(21 чел.)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7912123"/>
                  </a:ext>
                </a:extLst>
              </a:tr>
            </a:tbl>
          </a:graphicData>
        </a:graphic>
      </p:graphicFrame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xmlns="" val="3713098441"/>
              </p:ext>
            </p:extLst>
          </p:nvPr>
        </p:nvGraphicFramePr>
        <p:xfrm>
          <a:off x="1751044" y="3099807"/>
          <a:ext cx="9978886" cy="2963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55876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302641"/>
            <a:ext cx="12192000" cy="7837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167581"/>
            <a:ext cx="12192000" cy="7837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105" b="85083" l="2186" r="855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630" y="154594"/>
            <a:ext cx="1410953" cy="1395531"/>
          </a:xfrm>
          <a:prstGeom prst="rect">
            <a:avLst/>
          </a:prstGeom>
        </p:spPr>
      </p:pic>
      <p:sp>
        <p:nvSpPr>
          <p:cNvPr id="9" name="Блок-схема: ручной ввод 8"/>
          <p:cNvSpPr/>
          <p:nvPr/>
        </p:nvSpPr>
        <p:spPr>
          <a:xfrm>
            <a:off x="0" y="6261651"/>
            <a:ext cx="12192000" cy="596349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0 h 17369"/>
              <a:gd name="connsiteX1" fmla="*/ 10000 w 10000"/>
              <a:gd name="connsiteY1" fmla="*/ 7369 h 17369"/>
              <a:gd name="connsiteX2" fmla="*/ 10000 w 10000"/>
              <a:gd name="connsiteY2" fmla="*/ 17369 h 17369"/>
              <a:gd name="connsiteX3" fmla="*/ 0 w 10000"/>
              <a:gd name="connsiteY3" fmla="*/ 17369 h 17369"/>
              <a:gd name="connsiteX4" fmla="*/ 0 w 10000"/>
              <a:gd name="connsiteY4" fmla="*/ 0 h 1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7369">
                <a:moveTo>
                  <a:pt x="0" y="0"/>
                </a:moveTo>
                <a:lnTo>
                  <a:pt x="10000" y="7369"/>
                </a:lnTo>
                <a:lnTo>
                  <a:pt x="10000" y="17369"/>
                </a:lnTo>
                <a:lnTo>
                  <a:pt x="0" y="17369"/>
                </a:lnTo>
                <a:lnTo>
                  <a:pt x="0" y="0"/>
                </a:lnTo>
                <a:close/>
              </a:path>
            </a:pathLst>
          </a:custGeom>
          <a:solidFill>
            <a:srgbClr val="FCBD28"/>
          </a:solidFill>
          <a:ln>
            <a:solidFill>
              <a:srgbClr val="FCBD2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751044" y="483415"/>
            <a:ext cx="97131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коррекционно-развивающей работы</a:t>
            </a:r>
            <a:endParaRPr lang="ru-RU" sz="32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7680" y="1338976"/>
            <a:ext cx="11619097" cy="1077218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ОБЩИЕ НАПРАВЛЕНИЯ: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коррекция дефектов речи, совершенствование навыков коммуникативного взаимодействия;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оказание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помощи ребенку в освоении учебных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навыков;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 адекватных поведенческих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реакций.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92556775"/>
              </p:ext>
            </p:extLst>
          </p:nvPr>
        </p:nvGraphicFramePr>
        <p:xfrm>
          <a:off x="337678" y="2509212"/>
          <a:ext cx="11619099" cy="3706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033">
                  <a:extLst>
                    <a:ext uri="{9D8B030D-6E8A-4147-A177-3AD203B41FA5}">
                      <a16:colId xmlns:a16="http://schemas.microsoft.com/office/drawing/2014/main" xmlns="" val="1816016421"/>
                    </a:ext>
                  </a:extLst>
                </a:gridCol>
                <a:gridCol w="3873033">
                  <a:extLst>
                    <a:ext uri="{9D8B030D-6E8A-4147-A177-3AD203B41FA5}">
                      <a16:colId xmlns:a16="http://schemas.microsoft.com/office/drawing/2014/main" xmlns="" val="389280120"/>
                    </a:ext>
                  </a:extLst>
                </a:gridCol>
                <a:gridCol w="3873033">
                  <a:extLst>
                    <a:ext uri="{9D8B030D-6E8A-4147-A177-3AD203B41FA5}">
                      <a16:colId xmlns:a16="http://schemas.microsoft.com/office/drawing/2014/main" xmlns="" val="172908207"/>
                    </a:ext>
                  </a:extLst>
                </a:gridCol>
              </a:tblGrid>
              <a:tr h="3456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Учитель-дефектолог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CBD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Учитель-логопед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CBD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Педагог-психолог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CBD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5634352"/>
                  </a:ext>
                </a:extLst>
              </a:tr>
              <a:tr h="334109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ормирование различных видов продуктивной деятельности и умения работать по алгоритму;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Формирование элементарных учебных навыков и базовых учебных действий;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оррекция и развитие основных познавательных процессов;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Формирование жизненно необходимых компетенций и социально-бытовых ориентировок.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 Формирование и развитие навыков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использования альтернативной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коммуникации, развитие понимания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смысла доступных невербальных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графических знаков, жестов;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казание помощи в формировании навыков чтения и письма, коррекция нарушений устной и письменной речи;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азвитие лексической системности,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точнение значения слова;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Развитие и совершенствование грамматического строя речи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600" kern="120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связной речи.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Развитие сенсомоторной сферы и формирование функциональных двигательных навыков;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Формирование социально-приемлемых форм поведения, развитие навыков продуктивного взаимодействия с детьми и взрослыми;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Коррекция эмоционально-волевой сферы, формирование представлений о чувственно-эмоциональном мире человека.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4219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004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302641"/>
            <a:ext cx="12192000" cy="7837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167581"/>
            <a:ext cx="12192000" cy="7837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105" b="85083" l="2186" r="855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630" y="154594"/>
            <a:ext cx="1410953" cy="1395531"/>
          </a:xfrm>
          <a:prstGeom prst="rect">
            <a:avLst/>
          </a:prstGeom>
        </p:spPr>
      </p:pic>
      <p:sp>
        <p:nvSpPr>
          <p:cNvPr id="8" name="Блок-схема: ручной ввод 7"/>
          <p:cNvSpPr/>
          <p:nvPr/>
        </p:nvSpPr>
        <p:spPr>
          <a:xfrm>
            <a:off x="0" y="6062870"/>
            <a:ext cx="12192000" cy="768596"/>
          </a:xfrm>
          <a:prstGeom prst="flowChartManualInpu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ручной ввод 8"/>
          <p:cNvSpPr/>
          <p:nvPr/>
        </p:nvSpPr>
        <p:spPr>
          <a:xfrm>
            <a:off x="0" y="6261651"/>
            <a:ext cx="12192000" cy="596349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0 h 17369"/>
              <a:gd name="connsiteX1" fmla="*/ 10000 w 10000"/>
              <a:gd name="connsiteY1" fmla="*/ 7369 h 17369"/>
              <a:gd name="connsiteX2" fmla="*/ 10000 w 10000"/>
              <a:gd name="connsiteY2" fmla="*/ 17369 h 17369"/>
              <a:gd name="connsiteX3" fmla="*/ 0 w 10000"/>
              <a:gd name="connsiteY3" fmla="*/ 17369 h 17369"/>
              <a:gd name="connsiteX4" fmla="*/ 0 w 10000"/>
              <a:gd name="connsiteY4" fmla="*/ 0 h 1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7369">
                <a:moveTo>
                  <a:pt x="0" y="0"/>
                </a:moveTo>
                <a:lnTo>
                  <a:pt x="10000" y="7369"/>
                </a:lnTo>
                <a:lnTo>
                  <a:pt x="10000" y="17369"/>
                </a:lnTo>
                <a:lnTo>
                  <a:pt x="0" y="17369"/>
                </a:lnTo>
                <a:lnTo>
                  <a:pt x="0" y="0"/>
                </a:lnTo>
                <a:close/>
              </a:path>
            </a:pathLst>
          </a:custGeom>
          <a:solidFill>
            <a:srgbClr val="FCBD28"/>
          </a:solidFill>
          <a:ln>
            <a:solidFill>
              <a:srgbClr val="FCBD2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622084" y="483415"/>
            <a:ext cx="797109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Дифференцированный подход в обучении </a:t>
            </a:r>
            <a:endParaRPr lang="ru-RU" sz="32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61999" y="1260830"/>
            <a:ext cx="10668001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 </a:t>
            </a:r>
            <a:endParaRPr lang="ru-RU" sz="2000" b="1" kern="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kern="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освоения </a:t>
            </a:r>
            <a:r>
              <a:rPr lang="ru-RU" sz="2000" b="1" kern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учебных программ в зависимости от возможностей </a:t>
            </a:r>
            <a:r>
              <a:rPr lang="ru-RU" sz="2000" b="1" kern="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kern="5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5307079"/>
              </p:ext>
            </p:extLst>
          </p:nvPr>
        </p:nvGraphicFramePr>
        <p:xfrm>
          <a:off x="838200" y="2125770"/>
          <a:ext cx="10515600" cy="3854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4696">
                  <a:extLst>
                    <a:ext uri="{9D8B030D-6E8A-4147-A177-3AD203B41FA5}">
                      <a16:colId xmlns:a16="http://schemas.microsoft.com/office/drawing/2014/main" xmlns="" val="1833360669"/>
                    </a:ext>
                  </a:extLst>
                </a:gridCol>
                <a:gridCol w="2246243">
                  <a:extLst>
                    <a:ext uri="{9D8B030D-6E8A-4147-A177-3AD203B41FA5}">
                      <a16:colId xmlns:a16="http://schemas.microsoft.com/office/drawing/2014/main" xmlns="" val="2329923058"/>
                    </a:ext>
                  </a:extLst>
                </a:gridCol>
                <a:gridCol w="3240157">
                  <a:extLst>
                    <a:ext uri="{9D8B030D-6E8A-4147-A177-3AD203B41FA5}">
                      <a16:colId xmlns:a16="http://schemas.microsoft.com/office/drawing/2014/main" xmlns="" val="4257824956"/>
                    </a:ext>
                  </a:extLst>
                </a:gridCol>
                <a:gridCol w="3074504">
                  <a:extLst>
                    <a:ext uri="{9D8B030D-6E8A-4147-A177-3AD203B41FA5}">
                      <a16:colId xmlns:a16="http://schemas.microsoft.com/office/drawing/2014/main" xmlns="" val="1208083677"/>
                    </a:ext>
                  </a:extLst>
                </a:gridCol>
              </a:tblGrid>
              <a:tr h="22973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Предметная область</a:t>
                      </a:r>
                      <a:endParaRPr lang="ru-RU" sz="1400" kern="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rgbClr val="FCBD2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</a:t>
                      </a:r>
                      <a:endParaRPr lang="ru-RU" sz="1400" kern="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rgbClr val="FCBD2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 результаты (фрагмент)</a:t>
                      </a:r>
                      <a:endParaRPr lang="ru-RU" sz="1400" kern="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rgbClr val="FCBD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43359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6б класс</a:t>
                      </a:r>
                      <a:endParaRPr lang="ru-RU" sz="1400" b="1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 класс</a:t>
                      </a:r>
                      <a:endParaRPr lang="ru-RU" sz="1400" b="1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5986999"/>
                  </a:ext>
                </a:extLst>
              </a:tr>
              <a:tr h="814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 и речевая практика</a:t>
                      </a:r>
                      <a:endParaRPr lang="ru-RU" sz="1400" kern="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rgbClr val="FCBD2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Речь и АК</a:t>
                      </a:r>
                      <a:endParaRPr lang="ru-RU" sz="14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Выполняет ч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ленение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речи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предложения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предложений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слова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слов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слоги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слогов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звуки</a:t>
                      </a:r>
                      <a:endParaRPr lang="ru-RU" sz="14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</a:t>
                      </a:r>
                      <a:r>
                        <a:rPr lang="ru-RU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приветствовать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собеседника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помощи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слова</a:t>
                      </a: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/звукоподражания/жеста </a:t>
                      </a:r>
                      <a:endParaRPr lang="ru-RU" sz="14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1783468"/>
                  </a:ext>
                </a:extLst>
              </a:tr>
              <a:tr h="488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400" kern="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rgbClr val="FCBD2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Математические представления</a:t>
                      </a:r>
                      <a:endParaRPr lang="ru-RU" sz="14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de-DE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</a:t>
                      </a: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</a:t>
                      </a:r>
                      <a:r>
                        <a:rPr lang="de-DE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производить математические операции (сложение, вычитание) в пределах 20 с переходом через десяток</a:t>
                      </a:r>
                      <a:endParaRPr lang="ru-RU" sz="14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de-DE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</a:t>
                      </a: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</a:t>
                      </a:r>
                      <a:r>
                        <a:rPr lang="de-DE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различать </a:t>
                      </a: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два </a:t>
                      </a:r>
                      <a:r>
                        <a:rPr lang="de-DE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de-DE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форме, величине, </a:t>
                      </a: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цвету</a:t>
                      </a:r>
                      <a:endParaRPr lang="ru-RU" sz="14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8776131"/>
                  </a:ext>
                </a:extLst>
              </a:tr>
              <a:tr h="65197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Окружающий мир</a:t>
                      </a:r>
                      <a:endParaRPr lang="ru-RU" sz="1400" kern="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rgbClr val="FCBD2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Окружающий природный мир</a:t>
                      </a:r>
                      <a:endParaRPr lang="ru-RU" sz="14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de-DE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</a:t>
                      </a: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</a:t>
                      </a:r>
                      <a:r>
                        <a:rPr lang="de-DE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ориентироваться в календаре </a:t>
                      </a:r>
                      <a:endParaRPr lang="ru-RU" sz="14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Обладает начальными </a:t>
                      </a:r>
                      <a:r>
                        <a:rPr lang="de-DE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</a:t>
                      </a: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ями</a:t>
                      </a:r>
                      <a:r>
                        <a:rPr lang="de-DE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 сезонных изменениях в природе</a:t>
                      </a:r>
                      <a:endParaRPr lang="ru-RU" sz="14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0039774"/>
                  </a:ext>
                </a:extLst>
              </a:tr>
              <a:tr h="13039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de-DE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ает</a:t>
                      </a:r>
                      <a:r>
                        <a:rPr lang="de-DE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 строении человека: кожа, мышцы, кости</a:t>
                      </a: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об их предназначении</a:t>
                      </a:r>
                      <a:endParaRPr lang="ru-RU" sz="14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Обладает представлениями об основных гигиенических процедурах: умывание, чистка зубов, причесывание волос, подстригание ногтей</a:t>
                      </a:r>
                      <a:endParaRPr lang="ru-RU" sz="14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3127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5773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302641"/>
            <a:ext cx="12192000" cy="7837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167581"/>
            <a:ext cx="12192000" cy="7837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105" b="85083" l="2186" r="855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630" y="154594"/>
            <a:ext cx="1410953" cy="1395531"/>
          </a:xfrm>
          <a:prstGeom prst="rect">
            <a:avLst/>
          </a:prstGeom>
        </p:spPr>
      </p:pic>
      <p:sp>
        <p:nvSpPr>
          <p:cNvPr id="8" name="Блок-схема: ручной ввод 7"/>
          <p:cNvSpPr/>
          <p:nvPr/>
        </p:nvSpPr>
        <p:spPr>
          <a:xfrm>
            <a:off x="0" y="6062870"/>
            <a:ext cx="12192000" cy="768596"/>
          </a:xfrm>
          <a:prstGeom prst="flowChartManualInpu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ручной ввод 8"/>
          <p:cNvSpPr/>
          <p:nvPr/>
        </p:nvSpPr>
        <p:spPr>
          <a:xfrm>
            <a:off x="0" y="6261651"/>
            <a:ext cx="12192000" cy="596349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0 h 17369"/>
              <a:gd name="connsiteX1" fmla="*/ 10000 w 10000"/>
              <a:gd name="connsiteY1" fmla="*/ 7369 h 17369"/>
              <a:gd name="connsiteX2" fmla="*/ 10000 w 10000"/>
              <a:gd name="connsiteY2" fmla="*/ 17369 h 17369"/>
              <a:gd name="connsiteX3" fmla="*/ 0 w 10000"/>
              <a:gd name="connsiteY3" fmla="*/ 17369 h 17369"/>
              <a:gd name="connsiteX4" fmla="*/ 0 w 10000"/>
              <a:gd name="connsiteY4" fmla="*/ 0 h 1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7369">
                <a:moveTo>
                  <a:pt x="0" y="0"/>
                </a:moveTo>
                <a:lnTo>
                  <a:pt x="10000" y="7369"/>
                </a:lnTo>
                <a:lnTo>
                  <a:pt x="10000" y="17369"/>
                </a:lnTo>
                <a:lnTo>
                  <a:pt x="0" y="17369"/>
                </a:lnTo>
                <a:lnTo>
                  <a:pt x="0" y="0"/>
                </a:lnTo>
                <a:close/>
              </a:path>
            </a:pathLst>
          </a:custGeom>
          <a:solidFill>
            <a:srgbClr val="FCBD28"/>
          </a:solidFill>
          <a:ln>
            <a:solidFill>
              <a:srgbClr val="FCBD2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622084" y="483415"/>
            <a:ext cx="797109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Дифференцированный подход в обучении </a:t>
            </a:r>
            <a:endParaRPr lang="ru-RU" sz="32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61999" y="1191026"/>
            <a:ext cx="10668001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 </a:t>
            </a:r>
            <a:endParaRPr lang="ru-RU" sz="2000" b="1" kern="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kern="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освоения </a:t>
            </a:r>
            <a:r>
              <a:rPr lang="ru-RU" sz="2000" b="1" kern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учебных программ в зависимости от возможностей </a:t>
            </a:r>
            <a:r>
              <a:rPr lang="ru-RU" sz="2000" b="1" kern="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kern="5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181802"/>
              </p:ext>
            </p:extLst>
          </p:nvPr>
        </p:nvGraphicFramePr>
        <p:xfrm>
          <a:off x="761999" y="1929325"/>
          <a:ext cx="11055626" cy="4068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2540">
                  <a:extLst>
                    <a:ext uri="{9D8B030D-6E8A-4147-A177-3AD203B41FA5}">
                      <a16:colId xmlns:a16="http://schemas.microsoft.com/office/drawing/2014/main" xmlns="" val="4020836579"/>
                    </a:ext>
                  </a:extLst>
                </a:gridCol>
                <a:gridCol w="2872409">
                  <a:extLst>
                    <a:ext uri="{9D8B030D-6E8A-4147-A177-3AD203B41FA5}">
                      <a16:colId xmlns:a16="http://schemas.microsoft.com/office/drawing/2014/main" xmlns="" val="1194192611"/>
                    </a:ext>
                  </a:extLst>
                </a:gridCol>
                <a:gridCol w="3190461">
                  <a:extLst>
                    <a:ext uri="{9D8B030D-6E8A-4147-A177-3AD203B41FA5}">
                      <a16:colId xmlns:a16="http://schemas.microsoft.com/office/drawing/2014/main" xmlns="" val="132678873"/>
                    </a:ext>
                  </a:extLst>
                </a:gridCol>
                <a:gridCol w="3230216">
                  <a:extLst>
                    <a:ext uri="{9D8B030D-6E8A-4147-A177-3AD203B41FA5}">
                      <a16:colId xmlns:a16="http://schemas.microsoft.com/office/drawing/2014/main" xmlns="" val="3682827379"/>
                    </a:ext>
                  </a:extLst>
                </a:gridCol>
              </a:tblGrid>
              <a:tr h="2178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Предметная область</a:t>
                      </a:r>
                      <a:endParaRPr lang="ru-RU" sz="14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rgbClr val="FCBD2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</a:t>
                      </a:r>
                      <a:endParaRPr lang="ru-RU" sz="14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rgbClr val="FCBD2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 результаты (фрагмент)</a:t>
                      </a:r>
                      <a:endParaRPr lang="ru-RU" sz="14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rgbClr val="FCBD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4528810"/>
                  </a:ext>
                </a:extLst>
              </a:tr>
              <a:tr h="214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6б класс</a:t>
                      </a:r>
                      <a:endParaRPr lang="ru-RU" sz="1400" b="1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 класс</a:t>
                      </a:r>
                      <a:endParaRPr lang="ru-RU" sz="1400" b="1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6574052"/>
                  </a:ext>
                </a:extLst>
              </a:tr>
              <a:tr h="64209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Окружающий мир</a:t>
                      </a:r>
                      <a:endParaRPr lang="ru-RU" sz="14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rgbClr val="FCBD2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Домоводство</a:t>
                      </a:r>
                      <a:endParaRPr lang="ru-RU" sz="14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</a:t>
                      </a: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</a:t>
                      </a: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приготовлению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элементраных</a:t>
                      </a: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блюд из овощей и фруктов (первичная обработка, нарезка)</a:t>
                      </a:r>
                      <a:endParaRPr lang="ru-RU" sz="14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Узнает основные продукты питания</a:t>
                      </a:r>
                      <a:endParaRPr lang="ru-RU" sz="14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6747770"/>
                  </a:ext>
                </a:extLst>
              </a:tr>
              <a:tr h="642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Окружающий социальный мир</a:t>
                      </a:r>
                      <a:endParaRPr lang="ru-RU" sz="14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Обладает начальными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</a:t>
                      </a: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ями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истории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достопримечательностях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Ярославской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</a:t>
                      </a:r>
                      <a:endParaRPr lang="ru-RU" sz="14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de-DE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</a:t>
                      </a: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</a:t>
                      </a:r>
                      <a:r>
                        <a:rPr lang="de-DE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различать</a:t>
                      </a: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основные</a:t>
                      </a:r>
                      <a:r>
                        <a:rPr lang="de-DE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виды транспорта</a:t>
                      </a:r>
                      <a:endParaRPr lang="ru-RU" sz="14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1951071"/>
                  </a:ext>
                </a:extLst>
              </a:tr>
              <a:tr h="85612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Искусство</a:t>
                      </a:r>
                      <a:endParaRPr lang="ru-RU" sz="14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rgbClr val="FCBD2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 и движение</a:t>
                      </a:r>
                      <a:endParaRPr lang="ru-RU" sz="14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Пропевает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мелодии с инструментальным сопровождением и без него (с помощью педагога)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Совместно с педагогом выполняет элементарные движения под музыку</a:t>
                      </a:r>
                      <a:endParaRPr lang="ru-RU" sz="14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8838699"/>
                  </a:ext>
                </a:extLst>
              </a:tr>
              <a:tr h="8561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Изобразительная деятельность</a:t>
                      </a:r>
                      <a:endParaRPr lang="ru-RU" sz="14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Умеет</a:t>
                      </a:r>
                      <a:r>
                        <a:rPr lang="de-DE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лепить объекты по образцу</a:t>
                      </a: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последовательно</a:t>
                      </a:r>
                      <a:endParaRPr lang="ru-RU" sz="14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Улучшилось качество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раскрашивания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учетом 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контур</a:t>
                      </a: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изображения</a:t>
                      </a:r>
                      <a:endParaRPr lang="ru-RU" sz="14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4869347"/>
                  </a:ext>
                </a:extLst>
              </a:tr>
              <a:tr h="428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4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rgbClr val="FCBD2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Адаптивная физическая культура</a:t>
                      </a:r>
                      <a:endParaRPr lang="ru-RU" sz="14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de-DE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ыполня</a:t>
                      </a: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</a:t>
                      </a:r>
                      <a:r>
                        <a:rPr lang="de-DE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построение в колонну по одному, в одну шеренгу</a:t>
                      </a: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de-DE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ходьбу и бег в колонне</a:t>
                      </a:r>
                      <a:endParaRPr lang="ru-RU" sz="14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ыполня</a:t>
                      </a:r>
                      <a:r>
                        <a:rPr lang="ru-RU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прыжки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месте</a:t>
                      </a:r>
                      <a:r>
                        <a:rPr lang="de-DE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23" marR="611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6045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7906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928</Words>
  <Application>Microsoft Office PowerPoint</Application>
  <PresentationFormat>Произвольный</PresentationFormat>
  <Paragraphs>160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User33</cp:lastModifiedBy>
  <cp:revision>18</cp:revision>
  <dcterms:created xsi:type="dcterms:W3CDTF">2023-03-23T09:32:12Z</dcterms:created>
  <dcterms:modified xsi:type="dcterms:W3CDTF">2024-01-24T13:05:11Z</dcterms:modified>
</cp:coreProperties>
</file>